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318" r:id="rId2"/>
    <p:sldId id="329" r:id="rId3"/>
    <p:sldId id="339" r:id="rId4"/>
    <p:sldId id="343" r:id="rId5"/>
    <p:sldId id="340" r:id="rId6"/>
    <p:sldId id="344" r:id="rId7"/>
    <p:sldId id="345" r:id="rId8"/>
    <p:sldId id="341" r:id="rId9"/>
    <p:sldId id="342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9" r:id="rId22"/>
    <p:sldId id="358" r:id="rId23"/>
    <p:sldId id="360" r:id="rId24"/>
    <p:sldId id="382" r:id="rId25"/>
    <p:sldId id="364" r:id="rId26"/>
    <p:sldId id="361" r:id="rId27"/>
    <p:sldId id="357" r:id="rId28"/>
    <p:sldId id="365" r:id="rId29"/>
    <p:sldId id="366" r:id="rId30"/>
    <p:sldId id="368" r:id="rId31"/>
    <p:sldId id="362" r:id="rId32"/>
    <p:sldId id="363" r:id="rId33"/>
    <p:sldId id="367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8" r:id="rId43"/>
    <p:sldId id="377" r:id="rId44"/>
    <p:sldId id="330" r:id="rId45"/>
    <p:sldId id="379" r:id="rId46"/>
    <p:sldId id="331" r:id="rId47"/>
    <p:sldId id="332" r:id="rId48"/>
    <p:sldId id="333" r:id="rId49"/>
    <p:sldId id="380" r:id="rId50"/>
    <p:sldId id="381" r:id="rId51"/>
    <p:sldId id="383" r:id="rId52"/>
    <p:sldId id="385" r:id="rId53"/>
    <p:sldId id="384" r:id="rId54"/>
    <p:sldId id="386" r:id="rId55"/>
    <p:sldId id="388" r:id="rId56"/>
    <p:sldId id="389" r:id="rId57"/>
    <p:sldId id="390" r:id="rId58"/>
    <p:sldId id="391" r:id="rId59"/>
    <p:sldId id="392" r:id="rId60"/>
    <p:sldId id="387" r:id="rId61"/>
    <p:sldId id="393" r:id="rId62"/>
    <p:sldId id="394" r:id="rId63"/>
    <p:sldId id="395" r:id="rId64"/>
    <p:sldId id="334" r:id="rId65"/>
    <p:sldId id="335" r:id="rId66"/>
    <p:sldId id="336" r:id="rId67"/>
    <p:sldId id="337" r:id="rId68"/>
    <p:sldId id="338" r:id="rId69"/>
    <p:sldId id="396" r:id="rId70"/>
  </p:sldIdLst>
  <p:sldSz cx="12188825" cy="6858000"/>
  <p:notesSz cx="6858000" cy="9144000"/>
  <p:custDataLst>
    <p:tags r:id="rId7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0" autoAdjust="0"/>
    <p:restoredTop sz="94643" autoAdjust="0"/>
  </p:normalViewPr>
  <p:slideViewPr>
    <p:cSldViewPr showGuides="1">
      <p:cViewPr varScale="1">
        <p:scale>
          <a:sx n="96" d="100"/>
          <a:sy n="96" d="100"/>
        </p:scale>
        <p:origin x="176" y="608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43" y="1803405"/>
            <a:ext cx="9446339" cy="1825096"/>
          </a:xfrm>
        </p:spPr>
        <p:txBody>
          <a:bodyPr anchor="b">
            <a:normAutofit/>
          </a:bodyPr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632201"/>
            <a:ext cx="9446339" cy="685800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7501" y="4314328"/>
            <a:ext cx="2910082" cy="374642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243" y="4323846"/>
            <a:ext cx="63991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5096" y="1430867"/>
            <a:ext cx="2742486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3AA54-CB4E-D140-B5C4-71399CE2C9E3}"/>
              </a:ext>
            </a:extLst>
          </p:cNvPr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EBCB6F-87DA-9C40-8935-CE7FC4CB3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45C48-F825-2447-A0C9-C49C5355BF72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38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98" y="4697361"/>
            <a:ext cx="10819216" cy="81935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49" y="941440"/>
            <a:ext cx="10819022" cy="3478161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516716"/>
            <a:ext cx="10817582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3"/>
            <a:ext cx="10817582" cy="2802467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9134"/>
            <a:ext cx="10127878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6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01" y="753534"/>
            <a:ext cx="10148889" cy="2604495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525" y="3365557"/>
            <a:ext cx="9590238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1" y="3959863"/>
            <a:ext cx="10148889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26" y="93345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1370" y="270129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6638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28" y="1124702"/>
            <a:ext cx="10143544" cy="251183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8316"/>
            <a:ext cx="10142012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78884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8884"/>
            <a:ext cx="6989671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8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1" y="2202080"/>
            <a:ext cx="3455532" cy="617320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0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662" y="2201333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5721" y="2904067"/>
            <a:ext cx="34555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03" y="2192866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49704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0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439" y="4191001"/>
            <a:ext cx="3450683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439" y="2362200"/>
            <a:ext cx="34506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439" y="4873765"/>
            <a:ext cx="34506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3124" y="4191001"/>
            <a:ext cx="3448037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3124" y="2362200"/>
            <a:ext cx="34480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3125" y="4873764"/>
            <a:ext cx="3448037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7635" y="4191001"/>
            <a:ext cx="3455569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7759" y="2362200"/>
            <a:ext cx="344698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7635" y="4873762"/>
            <a:ext cx="3451546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22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2194560"/>
            <a:ext cx="10817582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6339" y="745067"/>
            <a:ext cx="2056864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00" y="745068"/>
            <a:ext cx="8202064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79942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1"/>
            <a:ext cx="6989671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4"/>
            <a:ext cx="10817581" cy="2801935"/>
          </a:xfrm>
        </p:spPr>
        <p:txBody>
          <a:bodyPr anchor="b">
            <a:normAutofit/>
          </a:bodyPr>
          <a:lstStyle>
            <a:lvl1pPr algn="r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200" y="3641726"/>
            <a:ext cx="10487468" cy="955675"/>
          </a:xfrm>
        </p:spPr>
        <p:txBody>
          <a:bodyPr>
            <a:normAutofit/>
          </a:bodyPr>
          <a:lstStyle>
            <a:lvl1pPr marL="0" indent="0" algn="r">
              <a:buNone/>
              <a:defRPr sz="2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2"/>
            <a:ext cx="6989671" cy="36406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1A2F3A-0EC8-3E41-B6DF-D338177A6464}"/>
              </a:ext>
            </a:extLst>
          </p:cNvPr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5A7CD-06A0-074C-B39E-2C06FC4B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C5FBA-74E9-6248-94F8-B2C332622D0A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33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1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8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71" y="2183802"/>
            <a:ext cx="5078668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2" y="3132667"/>
            <a:ext cx="5310392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33" y="2183802"/>
            <a:ext cx="51040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132667"/>
            <a:ext cx="5332611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524000"/>
            <a:ext cx="4113728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281" y="746760"/>
            <a:ext cx="6508923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124200"/>
            <a:ext cx="4113728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1524000"/>
            <a:ext cx="6871450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9191" y="751242"/>
            <a:ext cx="3644013" cy="546744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1" y="3124200"/>
            <a:ext cx="687145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4846" y="764373"/>
            <a:ext cx="860835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194561"/>
            <a:ext cx="1081758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3122" y="6356351"/>
            <a:ext cx="2910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1" y="6355846"/>
            <a:ext cx="7770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718" y="38100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89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9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s://www.kaggle.com/nickgould/monte-carlo-tutorial-calculating-pi" TargetMode="External"/><Relationship Id="rId7" Type="http://schemas.openxmlformats.org/officeDocument/2006/relationships/hyperlink" Target="https://www.kaggle.com/pratsiuk/valueerror-unknown-label-type-continuous" TargetMode="External"/><Relationship Id="rId2" Type="http://schemas.openxmlformats.org/officeDocument/2006/relationships/hyperlink" Target="https://www.kaggle.com/residentmario/dimensionality-reduction-and-pca-for-fashion-mnist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nalyticsvidhya.com/blog/2018/03/introduction-k-neighbours-algorithm-clustering/" TargetMode="External"/><Relationship Id="rId5" Type="http://schemas.openxmlformats.org/officeDocument/2006/relationships/hyperlink" Target="https://scikit-learn.org/stable/modules/generated/sklearn.tree.DecisionTreeClassifier.html" TargetMode="External"/><Relationship Id="rId10" Type="http://schemas.openxmlformats.org/officeDocument/2006/relationships/hyperlink" Target="https://machinelearningmastery.com/tutorial-to-implement-k-nearest-neighbors-in-python-from-scratch/" TargetMode="External"/><Relationship Id="rId4" Type="http://schemas.openxmlformats.org/officeDocument/2006/relationships/hyperlink" Target="https://stackabuse.com/creating-a-neural-network-from-scratch-in-python/" TargetMode="External"/><Relationship Id="rId9" Type="http://schemas.openxmlformats.org/officeDocument/2006/relationships/hyperlink" Target="https://towardsdatascience.com/complete-guide-to-data-visualization-with-python-2dd74df12b5e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MDA710/720 Machine </a:t>
            </a:r>
            <a:r>
              <a:rPr lang="en-US" sz="4000" dirty="0">
                <a:solidFill>
                  <a:srgbClr val="FF0000"/>
                </a:solidFill>
              </a:rPr>
              <a:t>learning</a:t>
            </a:r>
            <a:r>
              <a:rPr lang="en-US" sz="4000" dirty="0"/>
              <a:t> and Big data </a:t>
            </a:r>
            <a:r>
              <a:rPr lang="en-US" sz="4000" dirty="0">
                <a:solidFill>
                  <a:srgbClr val="FF0000"/>
                </a:solidFill>
              </a:rPr>
              <a:t>analytics in </a:t>
            </a:r>
            <a:r>
              <a:rPr lang="en-US" sz="4000" dirty="0"/>
              <a:t>business Final </a:t>
            </a:r>
            <a:r>
              <a:rPr lang="en-US" sz="4000" dirty="0">
                <a:solidFill>
                  <a:srgbClr val="FF0000"/>
                </a:solidFill>
              </a:rPr>
              <a:t>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Prof. Han</a:t>
            </a:r>
          </a:p>
          <a:p>
            <a:r>
              <a:rPr lang="en-US" dirty="0"/>
              <a:t>By Elle Larijani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C4E6-F343-3640-9598-044D1440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2" y="764373"/>
            <a:ext cx="10817582" cy="129302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Defining a function which calculate Euclidean distance between 2 data points To get the 10 neighbors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BA803-AC1E-7B41-910A-C3C74FB1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3657600"/>
            <a:ext cx="9118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71D22-BC1B-E54D-ADE9-E572BE6D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970" y="673240"/>
            <a:ext cx="450981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dirty="0"/>
              <a:t>Defining our </a:t>
            </a:r>
            <a:r>
              <a:rPr lang="en-US" sz="4800" dirty="0" err="1"/>
              <a:t>knn</a:t>
            </a:r>
            <a:r>
              <a:rPr lang="en-US" sz="4800" dirty="0"/>
              <a:t> model</a:t>
            </a: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3952" y="-1"/>
            <a:ext cx="5704873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4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F60F5-5BC1-3B40-9468-DD860416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0" y="833513"/>
            <a:ext cx="5474246" cy="51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54224-D868-A344-994B-A7B80C6D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667" y="673240"/>
            <a:ext cx="330012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700" dirty="0"/>
              <a:t>Getting the 10 neighbors for the first sample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11432301-4726-4BC7-A053-C83570C6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712" y="-1"/>
            <a:ext cx="4244113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3FF533E5-9750-4E88-96EA-897A0D703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4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F41BBC71-7D18-4156-8DE4-06F1CB298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70" y="643464"/>
            <a:ext cx="663708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DB727-C0BE-A74D-B1A5-9BC6D7CE2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013" b="2"/>
          <a:stretch/>
        </p:blipFill>
        <p:spPr>
          <a:xfrm>
            <a:off x="1292663" y="1286928"/>
            <a:ext cx="5338099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643F9-461A-394D-949C-E4629A4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77194"/>
            <a:ext cx="10817582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100"/>
              <a:t>10 neighbors of the First row of 20 sample points  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88825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6CFE1-BA23-9345-9FC9-81F124BD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5" y="4507984"/>
            <a:ext cx="10647353" cy="15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15D0-5C1C-9C47-8917-47AF0272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468640"/>
            <a:ext cx="10056992" cy="5914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Second and 3rd point of sample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A01221-8D94-7948-8CAE-69D278907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3" y="2057400"/>
            <a:ext cx="10817225" cy="18314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537F2-1CD5-3046-BD43-1D80A071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96" y="1295400"/>
            <a:ext cx="12188825" cy="59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B3329-66E4-8E4F-BE2F-5D8170BA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40" y="4059422"/>
            <a:ext cx="12188825" cy="692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882AB3-A0E2-A042-BBD3-BDBD7F71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02" y="4922771"/>
            <a:ext cx="10983509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A14D-8654-6640-AD93-01D0B8E2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1276192" cy="18288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Find the corresponding embedding point for each point in PCA for 11 </a:t>
            </a:r>
            <a:r>
              <a:rPr lang="en-US" dirty="0" err="1"/>
              <a:t>lables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1C7E-15D2-B746-B25C-CACFCFBB5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89C3-AF6A-564B-848F-3E112D19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1" y="2194561"/>
            <a:ext cx="10817582" cy="45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30BEC5-10C7-41EF-8F71-A26DE0E8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5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E79D4F-E05D-4924-A005-A20A90C1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69073-9926-9943-B884-06D6DD85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21" y="4575274"/>
            <a:ext cx="10143582" cy="944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1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the corresponding embedding point for each point in PCA, t- SNE, and UMAP</a:t>
            </a:r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29AE0FD0-3F2C-4F12-B355-1E8AD26E6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621" y="712832"/>
            <a:ext cx="3243363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C7BD1-BF33-D74B-B59C-3778837F2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611" y="1034592"/>
            <a:ext cx="1013383" cy="2834640"/>
          </a:xfrm>
          <a:prstGeom prst="rect">
            <a:avLst/>
          </a:prstGeom>
        </p:spPr>
      </p:pic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AF4A48A-1BDF-4D65-8026-4C3FE3991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730" y="712832"/>
            <a:ext cx="3243364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6BA56-DE6F-894D-95E5-6F0752B7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34" y="1034592"/>
            <a:ext cx="1027556" cy="2834640"/>
          </a:xfrm>
          <a:prstGeom prst="rect">
            <a:avLst/>
          </a:prstGeom>
        </p:spPr>
      </p:pic>
      <p:sp>
        <p:nvSpPr>
          <p:cNvPr id="23" name="Rounded Rectangle 21">
            <a:extLst>
              <a:ext uri="{FF2B5EF4-FFF2-40B4-BE49-F238E27FC236}">
                <a16:creationId xmlns:a16="http://schemas.microsoft.com/office/drawing/2014/main" id="{92ED5AEB-3386-48FE-9862-97B41FDF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2840" y="712832"/>
            <a:ext cx="3243363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F91E7-EA1A-3B47-A509-70E15822D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680" y="1034592"/>
            <a:ext cx="1119683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E102C-3ACF-2445-A0CC-FE60C05A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41" y="609600"/>
            <a:ext cx="7432134" cy="15870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Calculate the 10 nearest neighbors for each one embedding  </a:t>
            </a:r>
            <a:r>
              <a:rPr lang="en-US" dirty="0" err="1"/>
              <a:t>pca</a:t>
            </a:r>
            <a:r>
              <a:rPr lang="en-US" dirty="0"/>
              <a:t> point </a:t>
            </a:r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55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596" y="2187899"/>
            <a:ext cx="6857999" cy="248220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75FA4F-420B-8043-8C92-329973A1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0229" y="1920532"/>
            <a:ext cx="7451725" cy="552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B49BF-D41B-394C-9D1A-470619AC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179" y="2832540"/>
            <a:ext cx="3272396" cy="3657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198AB-D063-D34A-A1E2-E72B93159165}"/>
              </a:ext>
            </a:extLst>
          </p:cNvPr>
          <p:cNvSpPr txBox="1"/>
          <p:nvPr/>
        </p:nvSpPr>
        <p:spPr>
          <a:xfrm>
            <a:off x="4226011" y="2520778"/>
            <a:ext cx="2173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First, we should convert the </a:t>
            </a:r>
            <a:r>
              <a:rPr lang="en-US" dirty="0" err="1"/>
              <a:t>pca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to an array </a:t>
            </a:r>
          </a:p>
          <a:p>
            <a:pPr marL="342900" indent="-342900">
              <a:buAutoNum type="arabicPeriod"/>
            </a:pPr>
            <a:r>
              <a:rPr lang="en-US" dirty="0"/>
              <a:t>Second, using the same </a:t>
            </a:r>
            <a:r>
              <a:rPr lang="en-US" dirty="0" err="1"/>
              <a:t>definision</a:t>
            </a:r>
            <a:r>
              <a:rPr lang="en-US" dirty="0"/>
              <a:t> for getting the 10 neighbors  </a:t>
            </a:r>
          </a:p>
        </p:txBody>
      </p:sp>
    </p:spTree>
    <p:extLst>
      <p:ext uri="{BB962C8B-B14F-4D97-AF65-F5344CB8AC3E}">
        <p14:creationId xmlns:p14="http://schemas.microsoft.com/office/powerpoint/2010/main" val="3379701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C80C-A43A-8840-8E29-CF5055FA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2" y="457200"/>
            <a:ext cx="10817582" cy="1600201"/>
          </a:xfrm>
        </p:spPr>
        <p:txBody>
          <a:bodyPr>
            <a:normAutofit/>
          </a:bodyPr>
          <a:lstStyle/>
          <a:p>
            <a:r>
              <a:rPr lang="en-US" dirty="0"/>
              <a:t>Calculate the 10 nearest neighbors for each one embedding  </a:t>
            </a:r>
            <a:r>
              <a:rPr lang="en-US" dirty="0" err="1"/>
              <a:t>tsne</a:t>
            </a:r>
            <a:r>
              <a:rPr lang="en-US" dirty="0"/>
              <a:t> point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BCECF3-3DC0-DD4F-97B5-3919CBFD5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612" y="2057401"/>
            <a:ext cx="7074007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E91E-FDA4-8A49-A90B-7174C3B7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2" y="764373"/>
            <a:ext cx="10817582" cy="1293028"/>
          </a:xfrm>
        </p:spPr>
        <p:txBody>
          <a:bodyPr>
            <a:normAutofit/>
          </a:bodyPr>
          <a:lstStyle/>
          <a:p>
            <a:r>
              <a:rPr lang="en-US" dirty="0"/>
              <a:t>Calculate the 10 nearest neighbors for each one embedding  </a:t>
            </a:r>
            <a:r>
              <a:rPr lang="en-US" dirty="0" err="1"/>
              <a:t>umap</a:t>
            </a:r>
            <a:r>
              <a:rPr lang="en-US" dirty="0"/>
              <a:t> point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D3D71-55C7-CA46-B5E4-C4B7EAD5C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369" y="2193925"/>
            <a:ext cx="679008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764373"/>
            <a:ext cx="10209392" cy="129302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Clean your data first by removing missing data and save it as </a:t>
            </a:r>
            <a:r>
              <a:rPr lang="en-US" sz="3200" dirty="0" err="1"/>
              <a:t>credit_risk_clean_data.csv</a:t>
            </a:r>
            <a:r>
              <a:rPr lang="en-US" sz="3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DE599B-BF05-8249-A562-47871CE9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2" y="2362200"/>
            <a:ext cx="9829799" cy="4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C6AE-C7A2-004D-8527-C1AD4061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2" y="0"/>
            <a:ext cx="10817582" cy="20574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3100" dirty="0"/>
            </a:br>
            <a:r>
              <a:rPr lang="en-US" sz="3100" dirty="0"/>
              <a:t>Compare the nearest neighbors for each point in the original space and embedding space. Which method has the most repeatable neighbors in the embedding space?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D0A0E-DC2D-2743-8901-948E655D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2514600"/>
            <a:ext cx="121539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FC877-8D04-5A4A-AFED-D747A6A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5" y="3605943"/>
            <a:ext cx="87884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67732-8D6C-AB4C-A7BC-0055D1A3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" y="4709986"/>
            <a:ext cx="11760200" cy="3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C5719-3C62-C947-A54B-CDBBC6B2B4DD}"/>
              </a:ext>
            </a:extLst>
          </p:cNvPr>
          <p:cNvSpPr txBox="1"/>
          <p:nvPr/>
        </p:nvSpPr>
        <p:spPr>
          <a:xfrm>
            <a:off x="199295" y="2003939"/>
            <a:ext cx="82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67534-6BAC-B348-A43E-633334C9A5BE}"/>
              </a:ext>
            </a:extLst>
          </p:cNvPr>
          <p:cNvSpPr txBox="1"/>
          <p:nvPr/>
        </p:nvSpPr>
        <p:spPr>
          <a:xfrm>
            <a:off x="199296" y="3234034"/>
            <a:ext cx="10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6F116-3DEC-9F44-8D52-8FE06CCBACEE}"/>
              </a:ext>
            </a:extLst>
          </p:cNvPr>
          <p:cNvSpPr txBox="1"/>
          <p:nvPr/>
        </p:nvSpPr>
        <p:spPr>
          <a:xfrm>
            <a:off x="199295" y="426505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DBE8F-04DC-0C48-AE5C-67829177AF69}"/>
              </a:ext>
            </a:extLst>
          </p:cNvPr>
          <p:cNvSpPr txBox="1"/>
          <p:nvPr/>
        </p:nvSpPr>
        <p:spPr>
          <a:xfrm>
            <a:off x="1446212" y="5814029"/>
            <a:ext cx="98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DON’T HAVE repeatable neighbors in embedding spaces!</a:t>
            </a:r>
          </a:p>
        </p:txBody>
      </p:sp>
    </p:spTree>
    <p:extLst>
      <p:ext uri="{BB962C8B-B14F-4D97-AF65-F5344CB8AC3E}">
        <p14:creationId xmlns:p14="http://schemas.microsoft.com/office/powerpoint/2010/main" val="9790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8D11-0E68-AE4F-BDDE-FA1FEDDA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364524"/>
            <a:ext cx="8608358" cy="47062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Getting the plot by </a:t>
            </a:r>
            <a:r>
              <a:rPr lang="en-US" sz="3100" dirty="0">
                <a:solidFill>
                  <a:srgbClr val="FF0000"/>
                </a:solidFill>
              </a:rPr>
              <a:t>FACETGRID</a:t>
            </a:r>
            <a:r>
              <a:rPr lang="en-US" sz="3100" dirty="0"/>
              <a:t> for </a:t>
            </a:r>
            <a:r>
              <a:rPr lang="en-US" sz="3100" dirty="0" err="1"/>
              <a:t>pca</a:t>
            </a:r>
            <a:r>
              <a:rPr lang="en-US" sz="3100" dirty="0"/>
              <a:t>, </a:t>
            </a:r>
            <a:r>
              <a:rPr lang="en-US" sz="3100" dirty="0" err="1"/>
              <a:t>tsne</a:t>
            </a:r>
            <a:r>
              <a:rPr lang="en-US" sz="3100" dirty="0"/>
              <a:t> &amp; </a:t>
            </a:r>
            <a:r>
              <a:rPr lang="en-US" sz="3100" dirty="0" err="1"/>
              <a:t>umap</a:t>
            </a:r>
            <a:r>
              <a:rPr lang="en-US" sz="3100" dirty="0"/>
              <a:t> to show the </a:t>
            </a:r>
            <a:r>
              <a:rPr lang="en-US" sz="2200" dirty="0"/>
              <a:t>20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608FC-7B1F-044E-B676-BF2FF95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57" y="1103945"/>
            <a:ext cx="10326509" cy="153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E0A7F-1F7F-054D-A53F-D3004A9E5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56" y="5103609"/>
            <a:ext cx="10326509" cy="14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9FB92-4576-744A-BD18-EC053C307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57" y="2909442"/>
            <a:ext cx="10326509" cy="18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88825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A068-80E4-E44B-BDCD-0EB05672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46" y="381000"/>
            <a:ext cx="9763757" cy="1737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PCA CAN </a:t>
            </a:r>
            <a:r>
              <a:rPr lang="en-US" sz="2400" dirty="0"/>
              <a:t>claims to preserve THE LOCAL  structure THE BEST in the 20 SAMPLE DATA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C7A722-34E1-DB4F-9605-AAE7B9F7D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80" y="2399661"/>
            <a:ext cx="3810000" cy="339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DA91C-A75E-EA4C-B73E-A9EA6D1C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0" y="3045082"/>
            <a:ext cx="3810000" cy="353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1200F2-90F8-4043-AC4F-30A4F98A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741" y="3200400"/>
            <a:ext cx="3810000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F428-B6AE-FB4B-A8B2-C8B8CE70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764373"/>
            <a:ext cx="8913992" cy="1293028"/>
          </a:xfrm>
        </p:spPr>
        <p:txBody>
          <a:bodyPr/>
          <a:lstStyle/>
          <a:p>
            <a:r>
              <a:rPr lang="en-US" dirty="0"/>
              <a:t>PCA WITH 10 NEIGHBORES FOR THE CREDIT_RISK_DATA DATASET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142849-BD88-9E4C-A7E8-FE6CBAFEA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212" y="2069314"/>
            <a:ext cx="3931951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61BB-659E-AF4A-BA9D-E442C3CE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plot with </a:t>
            </a:r>
            <a:r>
              <a:rPr lang="en-US" dirty="0" err="1"/>
              <a:t>facetgrid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BE7F69-7B24-3A47-B377-C32467B4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812" y="2057401"/>
            <a:ext cx="6111475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588-5059-084E-96C7-44D19ADA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85800"/>
            <a:ext cx="10437992" cy="1293028"/>
          </a:xfrm>
        </p:spPr>
        <p:txBody>
          <a:bodyPr/>
          <a:lstStyle/>
          <a:p>
            <a:r>
              <a:rPr lang="en-US" dirty="0"/>
              <a:t>Getting </a:t>
            </a:r>
            <a:r>
              <a:rPr lang="en-US" dirty="0" err="1"/>
              <a:t>knn</a:t>
            </a:r>
            <a:r>
              <a:rPr lang="en-US" dirty="0"/>
              <a:t> prediction for </a:t>
            </a:r>
            <a:r>
              <a:rPr lang="en-US" dirty="0" err="1"/>
              <a:t>pca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18B18-C249-4144-BD1E-3A69A3F63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12" y="2209800"/>
            <a:ext cx="472739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BFFD-1FCE-1044-B607-F79BAAD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33401"/>
            <a:ext cx="100569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KNN PREDICT MODEL PLOT FOR </a:t>
            </a:r>
            <a:r>
              <a:rPr lang="en-US" dirty="0" err="1"/>
              <a:t>pca</a:t>
            </a:r>
            <a:r>
              <a:rPr lang="en-US" dirty="0"/>
              <a:t> of </a:t>
            </a:r>
            <a:r>
              <a:rPr lang="en-US" dirty="0" err="1"/>
              <a:t>CREDIT_risk_data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1A52F-4EB6-8D4A-8829-A7B82489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12" y="2167649"/>
            <a:ext cx="4399096" cy="377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FD0E0-3F5E-1745-9E37-C6B80EC5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88" y="2167649"/>
            <a:ext cx="4940300" cy="37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FAE11-A2B1-844A-97AA-64E142B5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41" y="764372"/>
            <a:ext cx="7432134" cy="1432289"/>
          </a:xfrm>
        </p:spPr>
        <p:txBody>
          <a:bodyPr>
            <a:normAutofit/>
          </a:bodyPr>
          <a:lstStyle/>
          <a:p>
            <a:r>
              <a:rPr lang="en-US" sz="2200"/>
              <a:t>Compare your analytics results using the classification metrics and draw conclusion </a:t>
            </a:r>
            <a:br>
              <a:rPr lang="en-US" sz="2200"/>
            </a:br>
            <a:endParaRPr lang="en-US" sz="2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55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596" y="2187899"/>
            <a:ext cx="6857999" cy="24822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A85-BD01-9E4E-9125-99AC0849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441" y="2628900"/>
            <a:ext cx="7452136" cy="3589785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37C31-5F0A-1345-9C03-1DEB43BC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2628899"/>
            <a:ext cx="615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3501-9B86-3E45-9F56-6CBC8C82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764373"/>
            <a:ext cx="9525001" cy="1293028"/>
          </a:xfrm>
        </p:spPr>
        <p:txBody>
          <a:bodyPr/>
          <a:lstStyle/>
          <a:p>
            <a:r>
              <a:rPr lang="en-US" dirty="0"/>
              <a:t>Testing accuracy for k range 1 to 26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A3079-4BD3-BB49-B177-86188158E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3" y="2819400"/>
            <a:ext cx="8991600" cy="28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0CEC-92A9-5A41-964D-C2965F65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0" y="764373"/>
            <a:ext cx="3976603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Testing Accuracy plot for k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0089" y="0"/>
            <a:ext cx="7238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7AEDA9-05D5-8642-A2AE-1DC0CBDD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" r="-2" b="5595"/>
          <a:stretch/>
        </p:blipFill>
        <p:spPr>
          <a:xfrm>
            <a:off x="5302765" y="10"/>
            <a:ext cx="688606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2644E-FF43-7D4F-9041-7117514B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2" y="4569627"/>
            <a:ext cx="4800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C284-2251-1840-9DA4-609368AC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</a:t>
            </a:r>
            <a:r>
              <a:rPr lang="en-US" dirty="0" err="1"/>
              <a:t>credit_risk_clean_data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2F33F-13AC-A540-BDF4-618BAF40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37" y="1729477"/>
            <a:ext cx="6781800" cy="2564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41137-F474-BC49-A53C-C8F11266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37" y="4293705"/>
            <a:ext cx="6781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55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596" y="2187899"/>
            <a:ext cx="6857999" cy="248220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13BCAF-DB70-884E-A320-B54DE93F9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3612" y="388008"/>
            <a:ext cx="4343400" cy="294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5CF875-7B50-3142-A9DE-EE2F05383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3499945"/>
            <a:ext cx="4419601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6354E-A49D-754F-98BE-7CCA2F16BB54}"/>
              </a:ext>
            </a:extLst>
          </p:cNvPr>
          <p:cNvSpPr txBox="1"/>
          <p:nvPr/>
        </p:nvSpPr>
        <p:spPr>
          <a:xfrm>
            <a:off x="2470548" y="1486620"/>
            <a:ext cx="48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</a:t>
            </a:r>
            <a:r>
              <a:rPr lang="en-US" dirty="0" err="1"/>
              <a:t>nn</a:t>
            </a:r>
            <a:r>
              <a:rPr lang="en-US" dirty="0"/>
              <a:t> varying number of neighbor plot of</a:t>
            </a:r>
          </a:p>
          <a:p>
            <a:r>
              <a:rPr lang="en-US" dirty="0"/>
              <a:t>Accuracy for testing and 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265116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0D59-D083-7647-A6F6-8B144AC5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3921"/>
            <a:ext cx="4495800" cy="580452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GETTING ACCURACY USING </a:t>
            </a:r>
            <a:r>
              <a:rPr lang="en-US" sz="2000" dirty="0" err="1"/>
              <a:t>Extratreesclassification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59B902-4A22-CA40-ABFE-A04531F72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694" y="764373"/>
            <a:ext cx="9979025" cy="2864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2E80C-5A86-BE44-B9C3-EB5ABFB7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6" y="3810000"/>
            <a:ext cx="10045442" cy="2864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0FFED-82DE-694D-93CA-F3525D15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127499"/>
            <a:ext cx="3276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345F-24F3-E443-9786-A10CE6E3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17404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Make prediction using extra trees for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0CFD6-54A3-D04D-BF65-285FB441C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11940"/>
            <a:ext cx="10817225" cy="39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6379-E2DE-BF41-B70D-E91E6FEA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764373"/>
            <a:ext cx="110490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Top 20 </a:t>
            </a:r>
            <a:r>
              <a:rPr lang="en-US" sz="3200" dirty="0" err="1"/>
              <a:t>stockes</a:t>
            </a:r>
            <a:r>
              <a:rPr lang="en-US" sz="3200" dirty="0"/>
              <a:t> with largest </a:t>
            </a:r>
            <a:r>
              <a:rPr lang="en-US" sz="3200" dirty="0" err="1"/>
              <a:t>pca</a:t>
            </a:r>
            <a:r>
              <a:rPr lang="en-US" sz="3200" dirty="0"/>
              <a:t> Ranking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DE978-83F0-1F4A-B9A5-84E9C41A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2" y="2286000"/>
            <a:ext cx="387226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23CC-411F-3E4A-B50E-01E31927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66" y="764373"/>
            <a:ext cx="7958145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 FOR Top 20 </a:t>
            </a:r>
            <a:r>
              <a:rPr lang="en-US" dirty="0" err="1"/>
              <a:t>stockes</a:t>
            </a:r>
            <a:r>
              <a:rPr lang="en-US" dirty="0"/>
              <a:t> with largest </a:t>
            </a:r>
            <a:r>
              <a:rPr lang="en-US" dirty="0" err="1">
                <a:solidFill>
                  <a:srgbClr val="FF0000"/>
                </a:solidFill>
              </a:rPr>
              <a:t>pca</a:t>
            </a:r>
            <a:r>
              <a:rPr lang="en-US" dirty="0">
                <a:solidFill>
                  <a:srgbClr val="FF0000"/>
                </a:solidFill>
              </a:rPr>
              <a:t> Ranking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D358E-53CF-D54E-B933-ABDF5491C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867" y="2193925"/>
            <a:ext cx="783909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B365-BB69-7A4C-A280-118E47C1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64373"/>
            <a:ext cx="99060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VISUALIZATION  FOR THE WHOLE </a:t>
            </a:r>
            <a:r>
              <a:rPr lang="en-US" dirty="0" err="1"/>
              <a:t>stockes</a:t>
            </a:r>
            <a:r>
              <a:rPr lang="en-US" dirty="0"/>
              <a:t> with </a:t>
            </a:r>
            <a:r>
              <a:rPr lang="en-US" dirty="0" err="1">
                <a:solidFill>
                  <a:srgbClr val="FF0000"/>
                </a:solidFill>
              </a:rPr>
              <a:t>pca</a:t>
            </a:r>
            <a:r>
              <a:rPr lang="en-US" dirty="0">
                <a:solidFill>
                  <a:srgbClr val="FF0000"/>
                </a:solidFill>
              </a:rPr>
              <a:t> Ranking values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BF1F79-433F-4248-A092-9DBD37020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375" y="2819400"/>
            <a:ext cx="6858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88825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4E712-BD92-5943-80DE-9E7D30C7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46" y="681142"/>
            <a:ext cx="9763757" cy="129302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20 </a:t>
            </a:r>
            <a:r>
              <a:rPr lang="en-US" sz="4000" dirty="0" err="1"/>
              <a:t>stockes</a:t>
            </a:r>
            <a:r>
              <a:rPr lang="en-US" sz="4000" dirty="0"/>
              <a:t> with largest </a:t>
            </a:r>
            <a:r>
              <a:rPr lang="en-US" sz="4000" dirty="0" err="1"/>
              <a:t>pca,TSNE</a:t>
            </a:r>
            <a:r>
              <a:rPr lang="en-US" sz="4000" dirty="0"/>
              <a:t> &amp;UMAP  Ranking values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366CFB-401B-5244-8F4D-E501973DA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2771725"/>
            <a:ext cx="1930255" cy="339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9367A-4B96-9D47-8DBE-EBADEE03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2779608"/>
            <a:ext cx="2209800" cy="339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F432E-F381-A549-A7FB-8E591BD3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2771724"/>
            <a:ext cx="2273899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6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ED6D-3F5C-BD46-BFD3-DD3C6709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764373"/>
            <a:ext cx="11123792" cy="129302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20 </a:t>
            </a:r>
            <a:r>
              <a:rPr lang="en-US" sz="4000" dirty="0" err="1"/>
              <a:t>stockes</a:t>
            </a:r>
            <a:r>
              <a:rPr lang="en-US" sz="4000" dirty="0"/>
              <a:t> with largest </a:t>
            </a:r>
            <a:r>
              <a:rPr lang="en-US" sz="4000" dirty="0" err="1"/>
              <a:t>pca</a:t>
            </a:r>
            <a:r>
              <a:rPr lang="en-US" sz="4000" dirty="0"/>
              <a:t>, TSNE &amp;UMAP  Ranking values PLOTS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59C20-679F-2C4F-BF1B-501EEC9E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3343573"/>
            <a:ext cx="3048000" cy="2678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F3705-C50F-C44F-8F89-E71133AC5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343573"/>
            <a:ext cx="3048000" cy="267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F7FF-F8A6-CA4F-A9E1-DDB1D613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3335434"/>
            <a:ext cx="3048000" cy="267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1015D-36B2-B04D-8473-24AF07CCD951}"/>
              </a:ext>
            </a:extLst>
          </p:cNvPr>
          <p:cNvSpPr txBox="1"/>
          <p:nvPr/>
        </p:nvSpPr>
        <p:spPr>
          <a:xfrm>
            <a:off x="451396" y="2519670"/>
            <a:ext cx="1142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Umap</a:t>
            </a:r>
            <a:r>
              <a:rPr lang="en-US" dirty="0"/>
              <a:t> has the most </a:t>
            </a:r>
            <a:r>
              <a:rPr lang="en-US" dirty="0" err="1"/>
              <a:t>spreadness</a:t>
            </a:r>
            <a:r>
              <a:rPr lang="en-US" dirty="0"/>
              <a:t> to show the data but we can see that it spreads on a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17928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6164-87F3-714A-B73A-7490030A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1219200"/>
            <a:ext cx="10590392" cy="759628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Predicted test label under distance metric</a:t>
            </a:r>
            <a:br>
              <a:rPr lang="en-US" sz="3200" dirty="0"/>
            </a:br>
            <a:r>
              <a:rPr lang="en-US" sz="3200" dirty="0"/>
              <a:t>distance=['</a:t>
            </a:r>
            <a:r>
              <a:rPr lang="en-US" sz="3200" dirty="0" err="1"/>
              <a:t>euclidean</a:t>
            </a:r>
            <a:r>
              <a:rPr lang="en-US" sz="3200" dirty="0"/>
              <a:t>','</a:t>
            </a:r>
            <a:r>
              <a:rPr lang="en-US" sz="3200" dirty="0" err="1"/>
              <a:t>manhattan</a:t>
            </a:r>
            <a:r>
              <a:rPr lang="en-US" sz="3200" dirty="0"/>
              <a:t>','</a:t>
            </a:r>
            <a:r>
              <a:rPr lang="en-US" sz="3200" dirty="0" err="1"/>
              <a:t>chebyshev</a:t>
            </a:r>
            <a:r>
              <a:rPr lang="en-US" sz="3200" dirty="0"/>
              <a:t>','</a:t>
            </a:r>
            <a:r>
              <a:rPr lang="en-US" sz="3200" dirty="0" err="1"/>
              <a:t>minkowski</a:t>
            </a:r>
            <a:r>
              <a:rPr lang="en-US" sz="3200" dirty="0"/>
              <a:t>','</a:t>
            </a:r>
            <a:r>
              <a:rPr lang="en-US" sz="3200" dirty="0" err="1"/>
              <a:t>jaccard</a:t>
            </a:r>
            <a:r>
              <a:rPr lang="en-US" sz="3200" dirty="0"/>
              <a:t>']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F79852-2ACA-B640-AD6C-93B9F29A4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32" y="2286000"/>
            <a:ext cx="6159959" cy="4024313"/>
          </a:xfrm>
        </p:spPr>
      </p:pic>
    </p:spTree>
    <p:extLst>
      <p:ext uri="{BB962C8B-B14F-4D97-AF65-F5344CB8AC3E}">
        <p14:creationId xmlns:p14="http://schemas.microsoft.com/office/powerpoint/2010/main" val="25824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22C04-7C42-854C-876A-DF1446B07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13" y="916595"/>
            <a:ext cx="34290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8982A-D6F5-F346-974F-31C91ADE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26" y="2264802"/>
            <a:ext cx="350520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E1503-9C76-A348-B13B-31D95D82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458" y="971774"/>
            <a:ext cx="3137187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11DA0-F871-CD4F-8B2D-5B2F8B11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012" y="1586847"/>
            <a:ext cx="313718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4F02A-FEF0-3747-A4F4-85F9BEA03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374" y="4038599"/>
            <a:ext cx="3067052" cy="2819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84DFF-1882-7649-83FE-24BE8FA7A4AF}"/>
              </a:ext>
            </a:extLst>
          </p:cNvPr>
          <p:cNvSpPr txBox="1"/>
          <p:nvPr/>
        </p:nvSpPr>
        <p:spPr>
          <a:xfrm>
            <a:off x="7847012" y="759472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Predicted test label under distances</a:t>
            </a:r>
          </a:p>
        </p:txBody>
      </p:sp>
    </p:spTree>
    <p:extLst>
      <p:ext uri="{BB962C8B-B14F-4D97-AF65-F5344CB8AC3E}">
        <p14:creationId xmlns:p14="http://schemas.microsoft.com/office/powerpoint/2010/main" val="28618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F8FCF-8D1C-4E47-B0CC-E0E43F3A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0" y="764373"/>
            <a:ext cx="4265792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Correlation </a:t>
            </a:r>
            <a:r>
              <a:rPr lang="en-US" sz="3200" dirty="0" err="1"/>
              <a:t>credit_risk_clean_data</a:t>
            </a:r>
            <a:r>
              <a:rPr lang="en-US" sz="3200" dirty="0"/>
              <a:t> features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560D7-FB06-644C-B3C4-EC788DAC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07" y="746126"/>
            <a:ext cx="5656392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F031-80AF-8E46-AA02-00C8B118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2" y="750486"/>
            <a:ext cx="8608358" cy="1293028"/>
          </a:xfrm>
        </p:spPr>
        <p:txBody>
          <a:bodyPr/>
          <a:lstStyle/>
          <a:p>
            <a:pPr algn="ctr"/>
            <a:r>
              <a:rPr lang="en-US" dirty="0" err="1"/>
              <a:t>Knn</a:t>
            </a:r>
            <a:r>
              <a:rPr lang="en-US" dirty="0"/>
              <a:t> comparison for ‘MI’ &amp; ‘</a:t>
            </a:r>
            <a:r>
              <a:rPr lang="en-US" dirty="0" err="1"/>
              <a:t>ncl</a:t>
            </a:r>
            <a:r>
              <a:rPr lang="en-US" dirty="0"/>
              <a:t>’ with delinquency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4465EB-44E2-5546-BB8E-0155D0500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062" y="2438400"/>
            <a:ext cx="6362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3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D32F-8BAA-9041-9A38-6524DCCF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269072"/>
            <a:ext cx="9904591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Just With k=1 we can see </a:t>
            </a:r>
            <a:r>
              <a:rPr lang="en-US" dirty="0" err="1"/>
              <a:t>theboundry</a:t>
            </a:r>
            <a:r>
              <a:rPr lang="en-US" dirty="0"/>
              <a:t> of  region for delinquency 0 and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0F254-F3DF-0E4B-B0B8-71D57676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1" y="1524000"/>
            <a:ext cx="3124200" cy="4774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78300-2554-224C-AE77-D2C4AC2B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216" y="1562100"/>
            <a:ext cx="3124200" cy="4698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C7221-51B5-7F41-8541-E98EB9B0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1562100"/>
            <a:ext cx="2989140" cy="47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9DE4-E198-B645-B624-BCC29297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comparison for ‘NL60’ &amp; ‘nL90’ with delinquency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7A9F3-64CC-AA47-BE6A-A2919655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1" y="2480979"/>
            <a:ext cx="5099051" cy="370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5CA9F-0BBB-954E-AE2F-8586A440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33" y="2480978"/>
            <a:ext cx="4933950" cy="3737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AD71B-C452-2C45-9BC5-8E13F4D501C8}"/>
              </a:ext>
            </a:extLst>
          </p:cNvPr>
          <p:cNvSpPr txBox="1"/>
          <p:nvPr/>
        </p:nvSpPr>
        <p:spPr>
          <a:xfrm>
            <a:off x="2132012" y="6355846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PICKED NL60 &amp; NL90 B/C THESE 2 FEACURES HAVE THE MOST SVA RANKING</a:t>
            </a:r>
          </a:p>
        </p:txBody>
      </p:sp>
    </p:spTree>
    <p:extLst>
      <p:ext uri="{BB962C8B-B14F-4D97-AF65-F5344CB8AC3E}">
        <p14:creationId xmlns:p14="http://schemas.microsoft.com/office/powerpoint/2010/main" val="5660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62C4-2668-1B44-ADA8-2B30AF6B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52400"/>
            <a:ext cx="10058399" cy="8382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WE SEE THE BOUNDRIES BETTER THAN THE LAST TRIAL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219B3-7B3A-CF43-A4B9-4BBED6C2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AFAD2-D62D-8A4D-A7B6-D2538FDB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127639"/>
            <a:ext cx="4041697" cy="573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BC9-6D20-854F-8E05-611B1AF3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74" y="1138149"/>
            <a:ext cx="3840167" cy="575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02A2D-A154-D34E-9559-180E67B2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406" y="1127639"/>
            <a:ext cx="3607782" cy="57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764373"/>
            <a:ext cx="10666592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Design a multilayer perceptron(MLP)with at least 2 </a:t>
            </a:r>
            <a:r>
              <a:rPr lang="en-US" sz="3200" dirty="0" err="1"/>
              <a:t>hiddenlayers</a:t>
            </a:r>
            <a:r>
              <a:rPr lang="en-US" sz="3200" dirty="0"/>
              <a:t>(DNN),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5F9E5A-7A72-4647-8B9D-7AB0722B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65E12-CF80-0E49-9C7C-E3418CA9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1" y="2211925"/>
            <a:ext cx="10534650" cy="40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1F89-5DC6-9844-8415-015B445D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2" y="764373"/>
            <a:ext cx="10817582" cy="5310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 can generalize the above to access a neuron MATRIX in the following way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D6CB-8F60-3542-808F-A56F89CD2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640951"/>
            <a:ext cx="754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91274"/>
            <a:ext cx="9294158" cy="1293028"/>
          </a:xfrm>
        </p:spPr>
        <p:txBody>
          <a:bodyPr/>
          <a:lstStyle/>
          <a:p>
            <a:pPr algn="ctr"/>
            <a:r>
              <a:rPr lang="en-US" dirty="0"/>
              <a:t>weights between input and first hidden layer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B43EA-CE3A-0244-A391-54B79C55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92" y="2819400"/>
            <a:ext cx="5960351" cy="396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6E3EE-C64A-A64D-BAAF-09E1F35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17" y="1294857"/>
            <a:ext cx="70231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1B244-4A54-DE44-8475-481432B68197}"/>
              </a:ext>
            </a:extLst>
          </p:cNvPr>
          <p:cNvSpPr txBox="1"/>
          <p:nvPr/>
        </p:nvSpPr>
        <p:spPr>
          <a:xfrm>
            <a:off x="243817" y="3542212"/>
            <a:ext cx="226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shows how it  goes to the smaller dimension!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764373"/>
            <a:ext cx="10818992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Bias values for first &amp;second hidden layer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274776-036A-C749-812A-AF52AC658D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9628" y="2362200"/>
            <a:ext cx="3954080" cy="4024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D87E8-2B89-0441-B742-1CEC2F01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3276600"/>
            <a:ext cx="4343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612" y="457200"/>
            <a:ext cx="10487468" cy="955675"/>
          </a:xfrm>
        </p:spPr>
        <p:txBody>
          <a:bodyPr/>
          <a:lstStyle/>
          <a:p>
            <a:r>
              <a:rPr lang="en-US"/>
              <a:t>populate two clusters (class0 and class1) in a two dimensional space.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7DC95-5626-F54A-98EB-E4B72835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5400"/>
            <a:ext cx="5408612" cy="556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B0F77-DB0A-7749-B1F0-C92CBCFC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80" y="2133600"/>
            <a:ext cx="4953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88825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ED09F-0344-FD48-8684-1D3BC5C8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3" y="4078818"/>
            <a:ext cx="4953000" cy="1441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400" dirty="0" err="1"/>
              <a:t>Mlpclassifier</a:t>
            </a:r>
            <a:r>
              <a:rPr lang="en-US" sz="4400" dirty="0"/>
              <a:t> fit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6B94A-7325-E442-8A5A-784D5BB1C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88" b="1"/>
          <a:stretch/>
        </p:blipFill>
        <p:spPr>
          <a:xfrm>
            <a:off x="6295" y="7068"/>
            <a:ext cx="6477000" cy="347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76846-F76D-014B-A2F5-ED22E3CCE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713" y="1049412"/>
            <a:ext cx="6404407" cy="57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3608-C924-0846-8C29-D077B7D7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76200"/>
            <a:ext cx="9829799" cy="15240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3100" dirty="0"/>
            </a:br>
            <a:r>
              <a:rPr lang="en-US" sz="3100" dirty="0"/>
              <a:t>Rank variable importance by using nonnegative singular value approximation (SVA)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15266-9499-1B49-BD6C-2BF9E4DC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47" y="1828800"/>
            <a:ext cx="10134599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8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85C9C-EDC2-784B-BA3F-D97EEA92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970" y="673240"/>
            <a:ext cx="450981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/>
              <a:t>training a MLPClassifier for our two classes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3952" y="-1"/>
            <a:ext cx="5704873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4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E4BF5-8731-D34C-9DB7-961D1BDC5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156296"/>
            <a:ext cx="5474246" cy="4653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A7CA5-7E22-8B49-85A6-2B06910B2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9" y="4970955"/>
            <a:ext cx="6665913" cy="15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9E6FC-F00F-C444-8042-2987DF4D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76" y="821265"/>
            <a:ext cx="4230105" cy="10075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3100" dirty="0">
                <a:solidFill>
                  <a:srgbClr val="FFFFFF"/>
                </a:solidFill>
              </a:rPr>
              <a:t>Make the data set ready for </a:t>
            </a:r>
            <a:r>
              <a:rPr lang="en-US" sz="5300" dirty="0" err="1">
                <a:solidFill>
                  <a:srgbClr val="FFFFFF"/>
                </a:solidFill>
              </a:rPr>
              <a:t>cnn</a:t>
            </a:r>
            <a:endParaRPr lang="en-US" sz="53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7B78A-413E-E04C-8837-F7366843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99" y="-2"/>
            <a:ext cx="5022380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8CD0F-8D2F-C645-BF6A-8D0FC0E3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454" y="2051049"/>
            <a:ext cx="579120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CE73B-8BB2-D840-83D9-57BE06A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685800"/>
            <a:ext cx="749529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3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F46A8-572B-044F-A298-3EDDBB96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219200"/>
            <a:ext cx="8521700" cy="511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B0295-FD33-DB48-AB89-3BB24F8758CB}"/>
              </a:ext>
            </a:extLst>
          </p:cNvPr>
          <p:cNvSpPr txBox="1"/>
          <p:nvPr/>
        </p:nvSpPr>
        <p:spPr>
          <a:xfrm>
            <a:off x="3579812" y="599090"/>
            <a:ext cx="47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and testing reshape</a:t>
            </a:r>
          </a:p>
        </p:txBody>
      </p:sp>
    </p:spTree>
    <p:extLst>
      <p:ext uri="{BB962C8B-B14F-4D97-AF65-F5344CB8AC3E}">
        <p14:creationId xmlns:p14="http://schemas.microsoft.com/office/powerpoint/2010/main" val="21384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27B9D-AAF8-2844-8888-C9238AC0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62" y="1295400"/>
            <a:ext cx="9791700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D65F5-9A2A-5141-ADCF-FA28E184D773}"/>
              </a:ext>
            </a:extLst>
          </p:cNvPr>
          <p:cNvSpPr txBox="1"/>
          <p:nvPr/>
        </p:nvSpPr>
        <p:spPr>
          <a:xfrm>
            <a:off x="3579812" y="536059"/>
            <a:ext cx="5029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Building CNN model</a:t>
            </a:r>
          </a:p>
        </p:txBody>
      </p:sp>
    </p:spTree>
    <p:extLst>
      <p:ext uri="{BB962C8B-B14F-4D97-AF65-F5344CB8AC3E}">
        <p14:creationId xmlns:p14="http://schemas.microsoft.com/office/powerpoint/2010/main" val="60749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5181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2217" y="2187901"/>
            <a:ext cx="6857999" cy="248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978AD5-FCBA-FD4D-9C3F-69B916A6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12" y="961780"/>
            <a:ext cx="8152991" cy="493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ADB1C-A7BB-4640-9BA4-1ABEAD32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399392"/>
            <a:ext cx="6415934" cy="6059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D0FEA-A452-B046-8561-39D6D8742E5D}"/>
              </a:ext>
            </a:extLst>
          </p:cNvPr>
          <p:cNvSpPr txBox="1"/>
          <p:nvPr/>
        </p:nvSpPr>
        <p:spPr>
          <a:xfrm>
            <a:off x="3258208" y="2123090"/>
            <a:ext cx="1713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the model with the metrics we defined earlier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D5A4F4-D4E3-46DE-875C-AD1C203EB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>
            <a:off x="-1232569" y="1252991"/>
            <a:ext cx="4587300" cy="2122161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BD1DD2-85A0-4736-89A9-C9D793DCA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34097" y="1217266"/>
            <a:ext cx="4587300" cy="212216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0B424-B52C-5F4C-BCB3-164BDF91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482850"/>
            <a:ext cx="12188825" cy="3866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F7D9-4BC3-8540-8BF3-DACDD81F66A0}"/>
              </a:ext>
            </a:extLst>
          </p:cNvPr>
          <p:cNvSpPr txBox="1"/>
          <p:nvPr/>
        </p:nvSpPr>
        <p:spPr>
          <a:xfrm>
            <a:off x="303213" y="844203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resampling （SMOTE-ENN） to tackle imbalanced </a:t>
            </a:r>
            <a:r>
              <a:rPr lang="en-US" sz="2400" dirty="0" err="1"/>
              <a:t>credit_risk_clean_data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43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B285-D8E6-2741-99C8-DF233134D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3446" y="4503906"/>
            <a:ext cx="7370430" cy="1388892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55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7D80F0-E0CE-4DCF-A32A-DB7CE73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596" y="2187899"/>
            <a:ext cx="6857999" cy="248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5736C-2295-5743-A296-018E90C3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515062"/>
            <a:ext cx="9817100" cy="2817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7A72C-A099-5A4E-9EE0-E2FA87EDB1A4}"/>
              </a:ext>
            </a:extLst>
          </p:cNvPr>
          <p:cNvSpPr txBox="1"/>
          <p:nvPr/>
        </p:nvSpPr>
        <p:spPr>
          <a:xfrm>
            <a:off x="4951412" y="86495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Reshaping resampled training and test </a:t>
            </a:r>
            <a:r>
              <a:rPr lang="en-US" dirty="0" err="1">
                <a:solidFill>
                  <a:srgbClr val="FF0000"/>
                </a:solidFill>
              </a:rPr>
              <a:t>credit_risk_clean_data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CD238-9C15-3D4D-AE6F-A24177EA4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29" y="3879786"/>
            <a:ext cx="9740900" cy="279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FE7AB-9C52-CB4E-ACBD-55DB8BDDD0C6}"/>
              </a:ext>
            </a:extLst>
          </p:cNvPr>
          <p:cNvSpPr txBox="1"/>
          <p:nvPr/>
        </p:nvSpPr>
        <p:spPr>
          <a:xfrm>
            <a:off x="5927834" y="3510455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Setting up the input layer</a:t>
            </a:r>
          </a:p>
        </p:txBody>
      </p:sp>
    </p:spTree>
    <p:extLst>
      <p:ext uri="{BB962C8B-B14F-4D97-AF65-F5344CB8AC3E}">
        <p14:creationId xmlns:p14="http://schemas.microsoft.com/office/powerpoint/2010/main" val="105519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8C4A4-BF62-CB40-A48D-A4B2F75C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676400"/>
            <a:ext cx="7620000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D3C1F-F160-5D4C-8EA3-2435BC1A4514}"/>
              </a:ext>
            </a:extLst>
          </p:cNvPr>
          <p:cNvSpPr txBox="1"/>
          <p:nvPr/>
        </p:nvSpPr>
        <p:spPr>
          <a:xfrm>
            <a:off x="4037013" y="935421"/>
            <a:ext cx="16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 training</a:t>
            </a:r>
          </a:p>
        </p:txBody>
      </p:sp>
    </p:spTree>
    <p:extLst>
      <p:ext uri="{BB962C8B-B14F-4D97-AF65-F5344CB8AC3E}">
        <p14:creationId xmlns:p14="http://schemas.microsoft.com/office/powerpoint/2010/main" val="6961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9E2B-E292-5E4A-B330-D8292084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825042"/>
            <a:ext cx="9904592" cy="1293028"/>
          </a:xfrm>
        </p:spPr>
        <p:txBody>
          <a:bodyPr>
            <a:normAutofit/>
          </a:bodyPr>
          <a:lstStyle/>
          <a:p>
            <a:r>
              <a:rPr lang="en-US" dirty="0"/>
              <a:t>Visualizing the importance score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F66617-947F-9448-9876-719BD9AB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812" y="2193925"/>
            <a:ext cx="685037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7E48E-40AC-A549-AF86-F97109B6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524000"/>
            <a:ext cx="7988300" cy="485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7CD88-9EDC-F845-B105-A69CCF2D924C}"/>
              </a:ext>
            </a:extLst>
          </p:cNvPr>
          <p:cNvSpPr txBox="1"/>
          <p:nvPr/>
        </p:nvSpPr>
        <p:spPr>
          <a:xfrm>
            <a:off x="2055812" y="485228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Accuracy, Sensitivity, specification(PPR), NPR, Diagnostic index of CNN for the </a:t>
            </a:r>
            <a:r>
              <a:rPr lang="en-US" dirty="0" err="1"/>
              <a:t>Credit_risk_clean_data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73F9F-C9CE-A645-988F-00C4BB0B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699" y="821265"/>
            <a:ext cx="3243099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BAB78-ADD1-9E43-862F-A6E33979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213" y="1"/>
            <a:ext cx="5835650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A425A-BD77-BA43-BBF4-0BFEFA858C0F}"/>
              </a:ext>
            </a:extLst>
          </p:cNvPr>
          <p:cNvSpPr txBox="1"/>
          <p:nvPr/>
        </p:nvSpPr>
        <p:spPr>
          <a:xfrm>
            <a:off x="441184" y="160020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Building the </a:t>
            </a:r>
            <a:r>
              <a:rPr lang="en-US" sz="2400" dirty="0" err="1"/>
              <a:t>ExtraTreesClassifier</a:t>
            </a:r>
            <a:r>
              <a:rPr lang="en-US" sz="24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62269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8297D-B72B-1A4B-BC3B-E8151C94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859" y="308369"/>
            <a:ext cx="8305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400" dirty="0">
                <a:solidFill>
                  <a:srgbClr val="FF0000"/>
                </a:solidFill>
              </a:rPr>
              <a:t>Feature importance by </a:t>
            </a:r>
            <a:r>
              <a:rPr lang="en-US" sz="2400" dirty="0" err="1">
                <a:solidFill>
                  <a:srgbClr val="FF0000"/>
                </a:solidFill>
              </a:rPr>
              <a:t>ExtraTreesClassifier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55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7D80F0-E0CE-4DCF-A32A-DB7CE73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596" y="2187899"/>
            <a:ext cx="6857999" cy="2482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BDFE6-D552-6C46-AAF7-DD3E3269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2819400"/>
            <a:ext cx="4852989" cy="4038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CA02AA-CCDF-D345-862D-DEF930BB7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12" y="1441450"/>
            <a:ext cx="74930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287A1-70FD-FF4E-B8CD-05F1CE2F0439}"/>
              </a:ext>
            </a:extLst>
          </p:cNvPr>
          <p:cNvSpPr txBox="1"/>
          <p:nvPr/>
        </p:nvSpPr>
        <p:spPr>
          <a:xfrm>
            <a:off x="2741612" y="5041900"/>
            <a:ext cx="702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Sorting the </a:t>
            </a:r>
            <a:r>
              <a:rPr lang="en-US" dirty="0" err="1">
                <a:solidFill>
                  <a:srgbClr val="FF0000"/>
                </a:solidFill>
              </a:rPr>
              <a:t>feature_importance</a:t>
            </a:r>
            <a:r>
              <a:rPr lang="en-US" dirty="0">
                <a:solidFill>
                  <a:srgbClr val="FF0000"/>
                </a:solidFill>
              </a:rPr>
              <a:t> as ‘</a:t>
            </a:r>
            <a:r>
              <a:rPr lang="en-US" dirty="0" err="1">
                <a:solidFill>
                  <a:srgbClr val="FF0000"/>
                </a:solidFill>
              </a:rPr>
              <a:t>extratrees’in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dataframe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5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FCE85-55A1-7A41-81FF-67318D3C0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21" y="990600"/>
            <a:ext cx="10402866" cy="541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306D8-8C47-9C47-9D76-216C76B79C4E}"/>
              </a:ext>
            </a:extLst>
          </p:cNvPr>
          <p:cNvSpPr txBox="1"/>
          <p:nvPr/>
        </p:nvSpPr>
        <p:spPr>
          <a:xfrm>
            <a:off x="1845391" y="311913"/>
            <a:ext cx="633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forward feature selection is implemented as follow:</a:t>
            </a:r>
          </a:p>
        </p:txBody>
      </p:sp>
    </p:spTree>
    <p:extLst>
      <p:ext uri="{BB962C8B-B14F-4D97-AF65-F5344CB8AC3E}">
        <p14:creationId xmlns:p14="http://schemas.microsoft.com/office/powerpoint/2010/main" val="4527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30" y="643464"/>
            <a:ext cx="376098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/>
              <a:t>Identified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5E82E-6F5E-B040-94E7-EEAF910C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38" y="2340585"/>
            <a:ext cx="6176328" cy="23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6" y="821265"/>
            <a:ext cx="6325127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300" dirty="0">
                <a:solidFill>
                  <a:srgbClr val="FFFFFF"/>
                </a:solidFill>
              </a:rPr>
              <a:t>Add a Slide Title - 3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8CCA1-FD86-2D47-955D-73D8D059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03" y="867835"/>
            <a:ext cx="6489700" cy="5168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ECB99-2BD7-7D44-A7A9-284C6E867BAA}"/>
              </a:ext>
            </a:extLst>
          </p:cNvPr>
          <p:cNvSpPr txBox="1"/>
          <p:nvPr/>
        </p:nvSpPr>
        <p:spPr>
          <a:xfrm>
            <a:off x="5303906" y="210578"/>
            <a:ext cx="5647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Comparison of different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7E04E-CA67-C842-9E2C-AE8C9CC1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75" y="1752600"/>
            <a:ext cx="715827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41625-8CB4-3F41-9B45-2C1F4F6C4BF3}"/>
              </a:ext>
            </a:extLst>
          </p:cNvPr>
          <p:cNvSpPr txBox="1"/>
          <p:nvPr/>
        </p:nvSpPr>
        <p:spPr>
          <a:xfrm>
            <a:off x="1141412" y="26533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 </a:t>
            </a:r>
            <a:r>
              <a:rPr lang="en-US" sz="2400" dirty="0" err="1"/>
              <a:t>DecisionTreeClassifier</a:t>
            </a:r>
            <a:r>
              <a:rPr lang="en-US" sz="2400" dirty="0"/>
              <a:t> and </a:t>
            </a:r>
            <a:r>
              <a:rPr lang="en-US" sz="2400" dirty="0" err="1"/>
              <a:t>BaggingClassifier</a:t>
            </a:r>
            <a:endParaRPr lang="en-US" sz="2400" dirty="0"/>
          </a:p>
          <a:p>
            <a:r>
              <a:rPr lang="en-US" sz="2400" dirty="0"/>
              <a:t>The accuracy of the stump = 93.0</a:t>
            </a:r>
          </a:p>
          <a:p>
            <a:r>
              <a:rPr lang="en-US" sz="2400" dirty="0"/>
              <a:t>The accuracy of ensemble=93.0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7A0FA-BB15-2F4E-91BE-6C771B12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" y="2235047"/>
            <a:ext cx="9728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79674-72B0-C248-A847-DE48871C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29" y="2908147"/>
            <a:ext cx="88138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2F2A2-FB8D-2D47-AA09-D1F43BFA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8" y="4876647"/>
            <a:ext cx="9931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DB78B4-8557-CD4E-B36E-E68AA08C0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5486247"/>
            <a:ext cx="8242300" cy="135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F60CC-66B6-724A-86EB-C40404141925}"/>
              </a:ext>
            </a:extLst>
          </p:cNvPr>
          <p:cNvSpPr txBox="1"/>
          <p:nvPr/>
        </p:nvSpPr>
        <p:spPr>
          <a:xfrm>
            <a:off x="2436812" y="478086"/>
            <a:ext cx="5772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</a:t>
            </a:r>
            <a:r>
              <a:rPr lang="en-US" dirty="0" err="1"/>
              <a:t>DecisionTreeClassifier</a:t>
            </a:r>
            <a:r>
              <a:rPr lang="en-US" dirty="0"/>
              <a:t> and </a:t>
            </a:r>
            <a:r>
              <a:rPr lang="en-US" dirty="0" err="1"/>
              <a:t>BaggingClassifier</a:t>
            </a:r>
            <a:endParaRPr lang="en-US" dirty="0"/>
          </a:p>
          <a:p>
            <a:r>
              <a:rPr lang="en-US" dirty="0"/>
              <a:t>The accuracy of the Random = 93.0</a:t>
            </a:r>
          </a:p>
          <a:p>
            <a:r>
              <a:rPr lang="en-US" dirty="0"/>
              <a:t>The accuracy of Extra Tree=93.0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620" y="3124200"/>
            <a:ext cx="10514191" cy="309448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https://www.kaggle.com/residentmario/dimensionality-reduction-and-pca-for-fashion-mnist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https://www.kaggle.com/nickgould/monte-carlo-tutorial-calculating-pi</a:t>
            </a:r>
            <a:endParaRPr lang="en-US" dirty="0"/>
          </a:p>
          <a:p>
            <a:r>
              <a:rPr lang="en-US" dirty="0">
                <a:hlinkClick r:id="rId4"/>
              </a:rPr>
              <a:t>https://stackabuse.com/creating-a-neural-network-from-scratch-in-python/</a:t>
            </a:r>
            <a:endParaRPr lang="en-US" dirty="0"/>
          </a:p>
          <a:p>
            <a:r>
              <a:rPr lang="en-US" dirty="0">
                <a:hlinkClick r:id="rId5"/>
              </a:rPr>
              <a:t>https://scikit-learn.org/stable/modules/generated/sklearn.tree.DecisionTreeClassifier.html</a:t>
            </a:r>
            <a:endParaRPr lang="en-US" dirty="0"/>
          </a:p>
          <a:p>
            <a:r>
              <a:rPr lang="en-US" dirty="0">
                <a:hlinkClick r:id="rId6"/>
              </a:rPr>
              <a:t>https://www.analyticsvidhya.com/blog/2018/03/introduction-k-neighbours-algorithm-clustering/</a:t>
            </a:r>
            <a:endParaRPr lang="en-US" dirty="0"/>
          </a:p>
          <a:p>
            <a:r>
              <a:rPr lang="en-US" dirty="0">
                <a:hlinkClick r:id="rId7"/>
              </a:rPr>
              <a:t>https://www.kaggle.com/pratsiuk/valueerror-unknown-label-type-continuous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</a:t>
            </a:r>
            <a:endParaRPr lang="en-US" dirty="0"/>
          </a:p>
          <a:p>
            <a:r>
              <a:rPr lang="en-US" dirty="0">
                <a:hlinkClick r:id="rId9"/>
              </a:rPr>
              <a:t>https://towardsdatascience.com/complete-guide-to-data-visualization-with-python-2dd74df12b5e</a:t>
            </a:r>
            <a:endParaRPr lang="en-US" dirty="0"/>
          </a:p>
          <a:p>
            <a:r>
              <a:rPr lang="en-US" dirty="0">
                <a:hlinkClick r:id="rId10"/>
              </a:rPr>
              <a:t>https://machinelearningmastery.com/tutorial-to-implement-k-nearest-neighbors-in-python-from-scratch/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77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7656" y="2187898"/>
            <a:ext cx="6857999" cy="248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01DEB-EA42-D643-ADF5-EBE8D5C3B14D}"/>
              </a:ext>
            </a:extLst>
          </p:cNvPr>
          <p:cNvSpPr txBox="1"/>
          <p:nvPr/>
        </p:nvSpPr>
        <p:spPr>
          <a:xfrm>
            <a:off x="303212" y="821265"/>
            <a:ext cx="10210800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great classes!</a:t>
            </a:r>
          </a:p>
        </p:txBody>
      </p:sp>
    </p:spTree>
    <p:extLst>
      <p:ext uri="{BB962C8B-B14F-4D97-AF65-F5344CB8AC3E}">
        <p14:creationId xmlns:p14="http://schemas.microsoft.com/office/powerpoint/2010/main" val="24940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5EE3-14B5-824E-9F96-7B00D43F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764373"/>
            <a:ext cx="10437992" cy="1293028"/>
          </a:xfrm>
        </p:spPr>
        <p:txBody>
          <a:bodyPr/>
          <a:lstStyle/>
          <a:p>
            <a:pPr algn="ctr"/>
            <a:r>
              <a:rPr lang="en-US" dirty="0"/>
              <a:t>Visualizing credit data set  by delinquency with 3 </a:t>
            </a:r>
            <a:r>
              <a:rPr lang="en-US" dirty="0" err="1"/>
              <a:t>lables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F56EE-0FBB-C641-AFD7-F542325CC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57" y="2438400"/>
            <a:ext cx="712991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5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30BEC5-10C7-41EF-8F71-A26DE0E8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5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E79D4F-E05D-4924-A005-A20A90C1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A741A-C188-554E-9801-A7257EE0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21" y="4575274"/>
            <a:ext cx="10143582" cy="944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1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the dataset via PCA, t-SNE, and UMAP </a:t>
            </a:r>
            <a:br>
              <a:rPr lang="en-US" sz="31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 considering delinquency as 1 &amp; 0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29AE0FD0-3F2C-4F12-B355-1E8AD26E6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621" y="712832"/>
            <a:ext cx="3243363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19AF9-4E07-0143-BAFF-606D0044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2" y="1507469"/>
            <a:ext cx="2605361" cy="1888886"/>
          </a:xfrm>
          <a:prstGeom prst="rect">
            <a:avLst/>
          </a:prstGeom>
        </p:spPr>
      </p:pic>
      <p:sp>
        <p:nvSpPr>
          <p:cNvPr id="30" name="Rounded Rectangle 19">
            <a:extLst>
              <a:ext uri="{FF2B5EF4-FFF2-40B4-BE49-F238E27FC236}">
                <a16:creationId xmlns:a16="http://schemas.microsoft.com/office/drawing/2014/main" id="{BAF4A48A-1BDF-4D65-8026-4C3FE3991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730" y="712832"/>
            <a:ext cx="3243364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5C875-C3AA-144A-AA32-DB0D9998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31" y="1527008"/>
            <a:ext cx="2605362" cy="1849807"/>
          </a:xfrm>
          <a:prstGeom prst="rect">
            <a:avLst/>
          </a:prstGeom>
        </p:spPr>
      </p:pic>
      <p:sp>
        <p:nvSpPr>
          <p:cNvPr id="32" name="Rounded Rectangle 21">
            <a:extLst>
              <a:ext uri="{FF2B5EF4-FFF2-40B4-BE49-F238E27FC236}">
                <a16:creationId xmlns:a16="http://schemas.microsoft.com/office/drawing/2014/main" id="{92ED5AEB-3386-48FE-9862-97B41FDF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2840" y="712832"/>
            <a:ext cx="3243363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4E347-8E7B-AB47-9F75-D5E085C8A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841" y="1582373"/>
            <a:ext cx="2605361" cy="173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BA77A-9EC9-F449-B76C-061328934B08}"/>
              </a:ext>
            </a:extLst>
          </p:cNvPr>
          <p:cNvSpPr txBox="1"/>
          <p:nvPr/>
        </p:nvSpPr>
        <p:spPr>
          <a:xfrm>
            <a:off x="2906486" y="5715000"/>
            <a:ext cx="6083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badCredit</a:t>
            </a:r>
            <a:r>
              <a:rPr lang="en-US" dirty="0"/>
              <a:t>=</a:t>
            </a:r>
            <a:r>
              <a:rPr lang="en-US" dirty="0" err="1"/>
              <a:t>credit_risk_clean_data</a:t>
            </a:r>
            <a:r>
              <a:rPr lang="en-US" dirty="0"/>
              <a:t>['</a:t>
            </a:r>
            <a:r>
              <a:rPr lang="en-US" dirty="0" err="1"/>
              <a:t>Deliquency</a:t>
            </a:r>
            <a:r>
              <a:rPr lang="en-US" dirty="0"/>
              <a:t>']==1</a:t>
            </a:r>
          </a:p>
          <a:p>
            <a:r>
              <a:rPr lang="en-US" dirty="0" err="1"/>
              <a:t>goodCredit</a:t>
            </a:r>
            <a:r>
              <a:rPr lang="en-US" dirty="0"/>
              <a:t>=</a:t>
            </a:r>
            <a:r>
              <a:rPr lang="en-US" dirty="0" err="1"/>
              <a:t>credit_risk_clean_data</a:t>
            </a:r>
            <a:r>
              <a:rPr lang="en-US" dirty="0"/>
              <a:t>['</a:t>
            </a:r>
            <a:r>
              <a:rPr lang="en-US" dirty="0" err="1"/>
              <a:t>Deliquency</a:t>
            </a:r>
            <a:r>
              <a:rPr lang="en-US" dirty="0"/>
              <a:t>']==0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10C3-00C0-EE43-9B90-4DE55AF4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764373"/>
            <a:ext cx="10971392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Randomly selected 20 points and find its 10 nearest neighbors for each one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5039-EBB4-9B41-A1FD-AAC610BB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08" y="1755523"/>
            <a:ext cx="7010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923</Words>
  <Application>Microsoft Macintosh PowerPoint</Application>
  <PresentationFormat>Custom</PresentationFormat>
  <Paragraphs>97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Cambria</vt:lpstr>
      <vt:lpstr>Century Gothic</vt:lpstr>
      <vt:lpstr>Vapor Trail</vt:lpstr>
      <vt:lpstr>MDA710/720 Machine learning and Big data analytics in business Final Project </vt:lpstr>
      <vt:lpstr>Clean your data first by removing missing data and save it as credit_risk_clean_data.csv </vt:lpstr>
      <vt:lpstr>Visualize credit_risk_clean_data  </vt:lpstr>
      <vt:lpstr>Correlation credit_risk_clean_data features  </vt:lpstr>
      <vt:lpstr> Rank variable importance by using nonnegative singular value approximation (SVA)  </vt:lpstr>
      <vt:lpstr>Visualizing the importance score </vt:lpstr>
      <vt:lpstr>Visualizing credit data set  by delinquency with 3 lables</vt:lpstr>
      <vt:lpstr>Visualize the dataset via PCA, t-SNE, and UMAP  By considering delinquency as 1 &amp; 0</vt:lpstr>
      <vt:lpstr>Randomly selected 20 points and find its 10 nearest neighbors for each one  </vt:lpstr>
      <vt:lpstr>Defining a function which calculate Euclidean distance between 2 data points To get the 10 neighbors </vt:lpstr>
      <vt:lpstr>Defining our knn model</vt:lpstr>
      <vt:lpstr>Getting the 10 neighbors for the first sample</vt:lpstr>
      <vt:lpstr>10 neighbors of the First row of 20 sample points  </vt:lpstr>
      <vt:lpstr>Second and 3rd point of sample</vt:lpstr>
      <vt:lpstr>Find the corresponding embedding point for each point in PCA for 11 lables </vt:lpstr>
      <vt:lpstr>comparing the corresponding embedding point for each point in PCA, t- SNE, and UMAP</vt:lpstr>
      <vt:lpstr>Calculate the 10 nearest neighbors for each one embedding  pca point  </vt:lpstr>
      <vt:lpstr>Calculate the 10 nearest neighbors for each one embedding  tsne point</vt:lpstr>
      <vt:lpstr>Calculate the 10 nearest neighbors for each one embedding  umap point</vt:lpstr>
      <vt:lpstr> Compare the nearest neighbors for each point in the original space and embedding space. Which method has the most repeatable neighbors in the embedding space?  </vt:lpstr>
      <vt:lpstr>Getting the plot by FACETGRID for pca, tsne &amp; umap to show the 20 sample </vt:lpstr>
      <vt:lpstr>PCA CAN claims to preserve THE LOCAL  structure THE BEST in the 20 SAMPLE DATA </vt:lpstr>
      <vt:lpstr>PCA WITH 10 NEIGHBORES FOR THE CREDIT_RISK_DATA DATASET </vt:lpstr>
      <vt:lpstr>Tsne plot with facetgrid</vt:lpstr>
      <vt:lpstr>Getting knn prediction for pca</vt:lpstr>
      <vt:lpstr>KNN PREDICT MODEL PLOT FOR pca of CREDIT_risk_data</vt:lpstr>
      <vt:lpstr>Compare your analytics results using the classification metrics and draw conclusion  </vt:lpstr>
      <vt:lpstr>Testing accuracy for k range 1 to 26</vt:lpstr>
      <vt:lpstr>Testing Accuracy plot for k</vt:lpstr>
      <vt:lpstr>PowerPoint Presentation</vt:lpstr>
      <vt:lpstr>GETTING ACCURACY USING Extratreesclassification</vt:lpstr>
      <vt:lpstr>Make prediction using extra trees for classification</vt:lpstr>
      <vt:lpstr>Top 20 stockes with largest pca Ranking values</vt:lpstr>
      <vt:lpstr>VISUALIZATION  FOR Top 20 stockes with largest pca Ranking values</vt:lpstr>
      <vt:lpstr>VISUALIZATION  FOR THE WHOLE stockes with pca Ranking values</vt:lpstr>
      <vt:lpstr>20 stockes with largest pca,TSNE &amp;UMAP  Ranking values</vt:lpstr>
      <vt:lpstr>THE 20 stockes with largest pca, TSNE &amp;UMAP  Ranking values PLOTS</vt:lpstr>
      <vt:lpstr>Predicted test label under distance metric distance=['euclidean','manhattan','chebyshev','minkowski','jaccard'] </vt:lpstr>
      <vt:lpstr>PowerPoint Presentation</vt:lpstr>
      <vt:lpstr>Knn comparison for ‘MI’ &amp; ‘ncl’ with delinquency  </vt:lpstr>
      <vt:lpstr>Just With k=1 we can see theboundry of  region for delinquency 0 and 1</vt:lpstr>
      <vt:lpstr>Knn comparison for ‘NL60’ &amp; ‘nL90’ with delinquency </vt:lpstr>
      <vt:lpstr>WE SEE THE BOUNDRIES BETTER THAN THE LAST TRIAL</vt:lpstr>
      <vt:lpstr>Design a multilayer perceptron(MLP)with at least 2 hiddenlayers(DNN),</vt:lpstr>
      <vt:lpstr>We can generalize the above to access a neuron MATRIX in the following way </vt:lpstr>
      <vt:lpstr>weights between input and first hidden layer </vt:lpstr>
      <vt:lpstr>Bias values for first &amp;second hidden layer </vt:lpstr>
      <vt:lpstr>PowerPoint Presentation</vt:lpstr>
      <vt:lpstr>Mlpclassifier fit</vt:lpstr>
      <vt:lpstr>training a MLPClassifier for our two classes</vt:lpstr>
      <vt:lpstr>Make the data set ready for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importance by ExtraTreesClassifier</vt:lpstr>
      <vt:lpstr>PowerPoint Presentation</vt:lpstr>
      <vt:lpstr>Identified features</vt:lpstr>
      <vt:lpstr>Add a Slide Title - 3</vt:lpstr>
      <vt:lpstr>PowerPoint Presentation</vt:lpstr>
      <vt:lpstr>PowerPoint Presentation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MDA710/720 Machine learning and Big data analytics in business Final Project </dc:title>
  <dc:creator>ellie lari</dc:creator>
  <cp:lastModifiedBy>ellie lari</cp:lastModifiedBy>
  <cp:revision>1</cp:revision>
  <dcterms:created xsi:type="dcterms:W3CDTF">2020-05-09T03:30:25Z</dcterms:created>
  <dcterms:modified xsi:type="dcterms:W3CDTF">2020-05-09T03:31:56Z</dcterms:modified>
</cp:coreProperties>
</file>